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36"/>
  </p:notesMasterIdLst>
  <p:sldIdLst>
    <p:sldId id="1000559" r:id="rId3"/>
    <p:sldId id="1000560" r:id="rId4"/>
    <p:sldId id="1000576" r:id="rId5"/>
    <p:sldId id="1000569" r:id="rId6"/>
    <p:sldId id="1000565" r:id="rId7"/>
    <p:sldId id="1000586" r:id="rId8"/>
    <p:sldId id="1000587" r:id="rId9"/>
    <p:sldId id="1000588" r:id="rId10"/>
    <p:sldId id="1000589" r:id="rId11"/>
    <p:sldId id="1000574" r:id="rId12"/>
    <p:sldId id="1000592" r:id="rId13"/>
    <p:sldId id="1000593" r:id="rId14"/>
    <p:sldId id="1000594" r:id="rId15"/>
    <p:sldId id="1000595" r:id="rId16"/>
    <p:sldId id="1000561" r:id="rId17"/>
    <p:sldId id="1000562" r:id="rId18"/>
    <p:sldId id="1000563" r:id="rId19"/>
    <p:sldId id="1000547" r:id="rId20"/>
    <p:sldId id="1000606" r:id="rId21"/>
    <p:sldId id="1000608" r:id="rId22"/>
    <p:sldId id="1000599" r:id="rId23"/>
    <p:sldId id="1000609" r:id="rId24"/>
    <p:sldId id="1000554" r:id="rId25"/>
    <p:sldId id="1000555" r:id="rId26"/>
    <p:sldId id="1000582" r:id="rId27"/>
    <p:sldId id="1000572" r:id="rId28"/>
    <p:sldId id="1000610" r:id="rId29"/>
    <p:sldId id="1000612" r:id="rId30"/>
    <p:sldId id="1000613" r:id="rId31"/>
    <p:sldId id="1000614" r:id="rId32"/>
    <p:sldId id="1000602" r:id="rId33"/>
    <p:sldId id="1000600" r:id="rId34"/>
    <p:sldId id="10006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8499" autoAdjust="0"/>
  </p:normalViewPr>
  <p:slideViewPr>
    <p:cSldViewPr snapToGrid="0">
      <p:cViewPr varScale="1">
        <p:scale>
          <a:sx n="71" d="100"/>
          <a:sy n="71" d="100"/>
        </p:scale>
        <p:origin x="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Thirukkumaran" userId="512c4b39c5106cec" providerId="LiveId" clId="{2CD0048C-F2A0-48C2-9A2F-AAC1A0B556B8}"/>
    <pc:docChg chg="modSld">
      <pc:chgData name="Deepak Thirukkumaran" userId="512c4b39c5106cec" providerId="LiveId" clId="{2CD0048C-F2A0-48C2-9A2F-AAC1A0B556B8}" dt="2025-07-12T04:49:16.755" v="30" actId="20577"/>
      <pc:docMkLst>
        <pc:docMk/>
      </pc:docMkLst>
      <pc:sldChg chg="modSp mod">
        <pc:chgData name="Deepak Thirukkumaran" userId="512c4b39c5106cec" providerId="LiveId" clId="{2CD0048C-F2A0-48C2-9A2F-AAC1A0B556B8}" dt="2025-07-12T04:49:16.755" v="30" actId="20577"/>
        <pc:sldMkLst>
          <pc:docMk/>
          <pc:sldMk cId="164926023" sldId="1000559"/>
        </pc:sldMkLst>
        <pc:spChg chg="mod">
          <ac:chgData name="Deepak Thirukkumaran" userId="512c4b39c5106cec" providerId="LiveId" clId="{2CD0048C-F2A0-48C2-9A2F-AAC1A0B556B8}" dt="2025-07-12T04:49:16.755" v="30" actId="20577"/>
          <ac:spMkLst>
            <pc:docMk/>
            <pc:sldMk cId="164926023" sldId="1000559"/>
            <ac:spMk id="13" creationId="{8546CED3-3D30-9AE5-DCFE-F326FD463D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F1C52-A1B2-4EB5-804D-43C70358C7EC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DA45A-0C88-4C3E-A526-55B44AC0B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0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04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8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14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6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1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0" i="0" dirty="0">
              <a:solidFill>
                <a:srgbClr val="ECECF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0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8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33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32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7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19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5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7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6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3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0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A45A-0C88-4C3E-A526-55B44AC0B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D55713-D3F2-41F5-B120-4F4DD4608DA5}"/>
              </a:ext>
            </a:extLst>
          </p:cNvPr>
          <p:cNvCxnSpPr>
            <a:cxnSpLocks/>
          </p:cNvCxnSpPr>
          <p:nvPr userDrawn="1"/>
        </p:nvCxnSpPr>
        <p:spPr>
          <a:xfrm>
            <a:off x="419819" y="1009285"/>
            <a:ext cx="113523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DF4A192-81FD-4ADC-9EFA-390320784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9624" y="6559745"/>
            <a:ext cx="37237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Selawik" panose="020B0502040204020203" pitchFamily="34" charset="0"/>
                <a:ea typeface="+mn-ea"/>
                <a:cs typeface="+mn-cs"/>
              </a:defRPr>
            </a:lvl1pPr>
          </a:lstStyle>
          <a:p>
            <a:fld id="{8FFC5DED-313B-48C9-B605-CD69EFCD78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5;p22">
            <a:extLst>
              <a:ext uri="{FF2B5EF4-FFF2-40B4-BE49-F238E27FC236}">
                <a16:creationId xmlns:a16="http://schemas.microsoft.com/office/drawing/2014/main" id="{33FD19B6-AD31-180B-3D86-9A6C09617001}"/>
              </a:ext>
            </a:extLst>
          </p:cNvPr>
          <p:cNvSpPr/>
          <p:nvPr userDrawn="1"/>
        </p:nvSpPr>
        <p:spPr>
          <a:xfrm>
            <a:off x="11254153" y="136525"/>
            <a:ext cx="838200" cy="844062"/>
          </a:xfrm>
          <a:prstGeom prst="rect">
            <a:avLst/>
          </a:prstGeom>
          <a:blipFill rotWithShape="1">
            <a:blip r:embed="rId2">
              <a:alphaModFix amt="76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096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5D19F3-A05E-486C-B3BB-BEAFCC87EF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41CF58-3EEC-4B3C-876F-52EDD1196B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0EC72-BDBE-436C-90AF-AF631D5E74CC}"/>
              </a:ext>
            </a:extLst>
          </p:cNvPr>
          <p:cNvSpPr/>
          <p:nvPr userDrawn="1"/>
        </p:nvSpPr>
        <p:spPr>
          <a:xfrm>
            <a:off x="0" y="6642338"/>
            <a:ext cx="12192000" cy="224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bg1"/>
                </a:solidFill>
                <a:latin typeface="Selawik" panose="020B0502040204020203" pitchFamily="34" charset="0"/>
              </a:rPr>
              <a:t>© 2021 | Mu Sigma Confidential | Reproduction Prohibited</a:t>
            </a:r>
            <a:endParaRPr lang="en-US" sz="800" b="0" kern="1200">
              <a:solidFill>
                <a:schemeClr val="bg1"/>
              </a:solidFill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67BBF7-2BEC-4A3D-8A01-DE4931AB0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7949" y="6642338"/>
            <a:ext cx="454051" cy="2242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sz="1050" b="0" kern="1200" smtClean="0">
                <a:solidFill>
                  <a:schemeClr val="bg1"/>
                </a:solidFill>
                <a:latin typeface="Selawik" panose="020B0502040204020203" pitchFamily="34" charset="0"/>
                <a:ea typeface="+mn-ea"/>
                <a:cs typeface="+mn-cs"/>
              </a:defRPr>
            </a:lvl1pPr>
          </a:lstStyle>
          <a:p>
            <a:fld id="{8FFC5DED-313B-48C9-B605-CD69EFCD78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12AA20-8F9C-4665-B746-EFE5BF357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500" y="218730"/>
            <a:ext cx="406234" cy="4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1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371658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  <p:sp>
        <p:nvSpPr>
          <p:cNvPr id="7" name="Google Shape;15;p22">
            <a:extLst>
              <a:ext uri="{FF2B5EF4-FFF2-40B4-BE49-F238E27FC236}">
                <a16:creationId xmlns:a16="http://schemas.microsoft.com/office/drawing/2014/main" id="{484ABC8D-B06C-597E-A460-B9B5A2532A4C}"/>
              </a:ext>
            </a:extLst>
          </p:cNvPr>
          <p:cNvSpPr/>
          <p:nvPr userDrawn="1"/>
        </p:nvSpPr>
        <p:spPr>
          <a:xfrm>
            <a:off x="11475826" y="96255"/>
            <a:ext cx="623811" cy="630093"/>
          </a:xfrm>
          <a:prstGeom prst="rect">
            <a:avLst/>
          </a:prstGeom>
          <a:blipFill rotWithShape="1">
            <a:blip r:embed="rId2">
              <a:alphaModFix amt="76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47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225486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382119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  <p:sp>
        <p:nvSpPr>
          <p:cNvPr id="5" name="Google Shape;15;p22">
            <a:extLst>
              <a:ext uri="{FF2B5EF4-FFF2-40B4-BE49-F238E27FC236}">
                <a16:creationId xmlns:a16="http://schemas.microsoft.com/office/drawing/2014/main" id="{F2D62A76-192E-6C02-3016-9FA15499E48C}"/>
              </a:ext>
            </a:extLst>
          </p:cNvPr>
          <p:cNvSpPr/>
          <p:nvPr userDrawn="1"/>
        </p:nvSpPr>
        <p:spPr>
          <a:xfrm>
            <a:off x="11254153" y="136525"/>
            <a:ext cx="838200" cy="844062"/>
          </a:xfrm>
          <a:prstGeom prst="rect">
            <a:avLst/>
          </a:prstGeom>
          <a:blipFill rotWithShape="1">
            <a:blip r:embed="rId2">
              <a:alphaModFix amt="76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2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8DDD6-0F9F-422A-952B-205B2EE1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4EF9-96A6-4D64-91F7-A831E720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6920-2065-4663-8967-7EAE42CB4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3021-5EA8-4055-8676-721122188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CE52-FB7F-4A0D-9734-7B0BDBD92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5DED-313B-48C9-B605-CD69EFCD7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7904" y="333692"/>
            <a:ext cx="10611619" cy="10729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8505" y="411302"/>
            <a:ext cx="4094988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90" y="1361354"/>
            <a:ext cx="9487535" cy="3572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1859" y="6440364"/>
            <a:ext cx="22860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26975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76D9BD-BBAF-43F8-752F-5BE14E2A4289}"/>
              </a:ext>
            </a:extLst>
          </p:cNvPr>
          <p:cNvGrpSpPr/>
          <p:nvPr/>
        </p:nvGrpSpPr>
        <p:grpSpPr>
          <a:xfrm>
            <a:off x="1130444" y="318830"/>
            <a:ext cx="9931111" cy="4232850"/>
            <a:chOff x="1475549" y="1361354"/>
            <a:chExt cx="9240021" cy="2695973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49" y="1361354"/>
              <a:ext cx="9240021" cy="24917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3333" y="1746943"/>
              <a:ext cx="6662927" cy="23103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164" y="1413178"/>
              <a:ext cx="9144000" cy="23881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5527" y="1435298"/>
            <a:ext cx="9180946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00"/>
              </a:spcBef>
            </a:pPr>
            <a:r>
              <a:rPr lang="en-US" sz="2700" b="1" dirty="0">
                <a:latin typeface="Selawik" panose="020B0502040204020203" pitchFamily="34" charset="0"/>
              </a:rPr>
              <a:t>Virtual Sparse Convolution for Multimodal 3D Object Detection</a:t>
            </a:r>
            <a:br>
              <a:rPr lang="en-US" sz="2700" b="1" dirty="0">
                <a:latin typeface="Selawik" panose="020B0502040204020203" pitchFamily="34" charset="0"/>
              </a:rPr>
            </a:br>
            <a:br>
              <a:rPr lang="en-US" sz="2700" b="1" dirty="0">
                <a:latin typeface="Selawik" panose="020B0502040204020203" pitchFamily="34" charset="0"/>
              </a:rPr>
            </a:br>
            <a:r>
              <a:rPr lang="en-US" sz="1800" b="1" dirty="0">
                <a:latin typeface="Selawik" panose="020B0502040204020203" pitchFamily="34" charset="0"/>
              </a:rPr>
              <a:t>Hai Wu, </a:t>
            </a:r>
            <a:r>
              <a:rPr lang="en-US" sz="1800" b="1" dirty="0" err="1">
                <a:latin typeface="Selawik" panose="020B0502040204020203" pitchFamily="34" charset="0"/>
              </a:rPr>
              <a:t>Chenglu</a:t>
            </a:r>
            <a:r>
              <a:rPr lang="en-US" sz="1800" b="1" dirty="0">
                <a:latin typeface="Selawik" panose="020B0502040204020203" pitchFamily="34" charset="0"/>
              </a:rPr>
              <a:t> Wen, </a:t>
            </a:r>
            <a:r>
              <a:rPr lang="en-US" sz="1800" b="1" dirty="0" err="1">
                <a:latin typeface="Selawik" panose="020B0502040204020203" pitchFamily="34" charset="0"/>
              </a:rPr>
              <a:t>Shaoshuai</a:t>
            </a:r>
            <a:r>
              <a:rPr lang="en-US" sz="1800" b="1" dirty="0">
                <a:latin typeface="Selawik" panose="020B0502040204020203" pitchFamily="34" charset="0"/>
              </a:rPr>
              <a:t> Shi, Xin Li, Cheng Wang</a:t>
            </a:r>
            <a:br>
              <a:rPr lang="en-US" sz="1800" b="1" dirty="0">
                <a:latin typeface="Selawik" panose="020B0502040204020203" pitchFamily="34" charset="0"/>
              </a:rPr>
            </a:br>
            <a:r>
              <a:rPr lang="en-US" sz="1800" b="1" dirty="0">
                <a:latin typeface="Selawik" panose="020B0502040204020203" pitchFamily="34" charset="0"/>
              </a:rPr>
              <a:t>CVPR 2023</a:t>
            </a:r>
            <a:br>
              <a:rPr lang="en-US" sz="2000" b="1" dirty="0">
                <a:latin typeface="Selawik" panose="020B0502040204020203" pitchFamily="34" charset="0"/>
              </a:rPr>
            </a:br>
            <a:endParaRPr sz="2700" b="1" dirty="0">
              <a:latin typeface="Selawik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5527" y="5163390"/>
            <a:ext cx="285559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cs typeface="Trebuchet MS"/>
              </a:rPr>
              <a:t>Instructor</a:t>
            </a:r>
            <a:b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</a:br>
            <a: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cs typeface="Trebuchet MS"/>
              </a:rPr>
              <a:t>Prof. C. Krishna Mohan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78244" y="60355"/>
            <a:ext cx="984562" cy="1075717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F86EE78E-D701-CDD0-C0CC-82F97FE0CFFE}"/>
              </a:ext>
            </a:extLst>
          </p:cNvPr>
          <p:cNvSpPr txBox="1">
            <a:spLocks/>
          </p:cNvSpPr>
          <p:nvPr/>
        </p:nvSpPr>
        <p:spPr>
          <a:xfrm>
            <a:off x="2810379" y="754834"/>
            <a:ext cx="656959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700" kern="0" dirty="0">
                <a:latin typeface="Selawik" panose="020B0502040204020203" pitchFamily="34" charset="0"/>
              </a:rPr>
              <a:t>CS6140: Video Content Analysis (Phase 2)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D46658C7-9C03-B2A5-1895-3E65C85C756B}"/>
              </a:ext>
            </a:extLst>
          </p:cNvPr>
          <p:cNvSpPr txBox="1"/>
          <p:nvPr/>
        </p:nvSpPr>
        <p:spPr>
          <a:xfrm>
            <a:off x="4797989" y="5163390"/>
            <a:ext cx="327730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50" dirty="0">
                <a:solidFill>
                  <a:prstClr val="black"/>
                </a:solidFill>
                <a:latin typeface="Selawik" panose="020B0502040204020203" pitchFamily="34" charset="0"/>
                <a:ea typeface="+mn-ea"/>
                <a:cs typeface="Trebuchet MS"/>
              </a:rPr>
              <a:t>Teaching Assistant</a:t>
            </a:r>
            <a:b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</a:br>
            <a:r>
              <a:rPr lang="en-US" sz="2000" spc="-50" dirty="0">
                <a:solidFill>
                  <a:prstClr val="black"/>
                </a:solidFill>
                <a:latin typeface="Selawik" panose="020B0502040204020203" pitchFamily="34" charset="0"/>
                <a:ea typeface="+mn-ea"/>
                <a:cs typeface="Trebuchet MS"/>
              </a:rPr>
              <a:t>Soumya A, </a:t>
            </a:r>
            <a:br>
              <a:rPr lang="en-US" sz="2000" spc="-50" dirty="0">
                <a:solidFill>
                  <a:prstClr val="black"/>
                </a:solidFill>
                <a:latin typeface="Selawik" panose="020B0502040204020203" pitchFamily="34" charset="0"/>
                <a:ea typeface="+mn-ea"/>
                <a:cs typeface="Trebuchet MS"/>
              </a:rPr>
            </a:br>
            <a:r>
              <a:rPr lang="en-US" sz="2000" spc="-50" dirty="0">
                <a:solidFill>
                  <a:prstClr val="black"/>
                </a:solidFill>
                <a:latin typeface="Selawik" panose="020B0502040204020203" pitchFamily="34" charset="0"/>
                <a:ea typeface="+mn-ea"/>
                <a:cs typeface="Trebuchet MS"/>
              </a:rPr>
              <a:t>Research Scholar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cs typeface="Trebuchet M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8546CED3-3D30-9AE5-DCFE-F326FD463DAF}"/>
              </a:ext>
            </a:extLst>
          </p:cNvPr>
          <p:cNvSpPr txBox="1"/>
          <p:nvPr/>
        </p:nvSpPr>
        <p:spPr>
          <a:xfrm>
            <a:off x="8512158" y="5163653"/>
            <a:ext cx="285559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-50" dirty="0">
                <a:solidFill>
                  <a:prstClr val="black"/>
                </a:solidFill>
                <a:latin typeface="Selawik" panose="020B0502040204020203" pitchFamily="34" charset="0"/>
                <a:cs typeface="Trebuchet MS"/>
              </a:rPr>
              <a:t>Presenter</a:t>
            </a:r>
            <a:b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</a:br>
            <a:r>
              <a:rPr lang="en-US" sz="2000" spc="-50" dirty="0">
                <a:solidFill>
                  <a:prstClr val="black"/>
                </a:solidFill>
                <a:latin typeface="Selawik" panose="020B0502040204020203" pitchFamily="34" charset="0"/>
                <a:ea typeface="+mn-ea"/>
                <a:cs typeface="Trebuchet MS"/>
              </a:rPr>
              <a:t>Deepak T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cs typeface="Trebuchet MS"/>
              </a:rPr>
              <a:t>SNU, Chennai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92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1066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2: Noise-Resistant Submanifold Convolution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NRConv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171034"/>
            <a:ext cx="11387824" cy="5224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Devised to address noise problems from inaccurate depth completion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Encoding in 3D Space 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Used 3D submanifold convolution kernel (K</a:t>
            </a:r>
            <a:r>
              <a:rPr lang="en-US" sz="1600" baseline="30000" dirty="0">
                <a:solidFill>
                  <a:prstClr val="black"/>
                </a:solidFill>
                <a:latin typeface="Avenir Next LT Pro" panose="020B0504020202020204" pitchFamily="34" charset="0"/>
              </a:rPr>
              <a:t>3D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) I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Captures geometric features from non-empty voxels in a 3×3×3 neighborhood</a:t>
            </a: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6D736-1374-F9F2-E169-486185DB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91" y="3885307"/>
            <a:ext cx="7802417" cy="2261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09C42-5F53-5304-091C-79EFB0C6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69" y="3221690"/>
            <a:ext cx="2777781" cy="4120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F6A448-0BBD-A801-4646-7CFCE602A5E2}"/>
              </a:ext>
            </a:extLst>
          </p:cNvPr>
          <p:cNvSpPr/>
          <p:nvPr/>
        </p:nvSpPr>
        <p:spPr>
          <a:xfrm>
            <a:off x="4540195" y="3808675"/>
            <a:ext cx="5457013" cy="1502796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5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1066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2: Noise-Resistant Submanifold Convolution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NRConv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171034"/>
            <a:ext cx="11387824" cy="5224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Encoding in 2D Space 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Convert 3D indices to grid points through voxelization parameters (G.)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Apply transformations (e.g., rotation, scaling)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Project grid points to 2D using camera calibrations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2D projected features are then leveraged to calculate noise-aware features with neighbor voxels (3X3)</a:t>
            </a: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6D736-1374-F9F2-E169-486185DB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91" y="3885307"/>
            <a:ext cx="7802417" cy="2261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F8678D-7167-0516-09EC-DED4A4624AB1}"/>
              </a:ext>
            </a:extLst>
          </p:cNvPr>
          <p:cNvSpPr/>
          <p:nvPr/>
        </p:nvSpPr>
        <p:spPr>
          <a:xfrm>
            <a:off x="4540195" y="4768260"/>
            <a:ext cx="5457013" cy="1502796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717D0-4458-E8F2-0B97-AE62D9824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51" y="3377205"/>
            <a:ext cx="2717033" cy="3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3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1066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Detection Frameworks with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298254"/>
            <a:ext cx="11387824" cy="50945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Lightweight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version which can be leveraged for fast multimodal 3D detection 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Uses an early fusion scheme and replaces Voxel-RCNN backbone with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LiDAR points P (x, y, z, </a:t>
            </a:r>
            <a:r>
              <a:rPr lang="el-GR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  <a:cs typeface="Times New Roman" panose="02020603050405020304" pitchFamily="18" charset="0"/>
              </a:rPr>
              <a:t>) and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virtual points V (x, y, z) are fused into a unified point cloud 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Unified point cloud further encoded into feature volumes using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for 3D detection </a:t>
            </a:r>
          </a:p>
          <a:p>
            <a:pPr marL="17145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5BFFA-EE15-3FEF-F86B-63ECA84D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90" y="3845551"/>
            <a:ext cx="9560420" cy="15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17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106623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Detection Frameworks with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298254"/>
            <a:ext cx="11387824" cy="50945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High precision detection framework based on Transformed Refinement Scheme (TRS) and late fusion scheme 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LiDAR points P (x, y, z, α) and virtual points V (x, y, z) are first transformed with different rotations and reflections, post which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VoxelNet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and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encode the features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RoIs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create by RPN undergoes multi-stage refinement using backbone features, followed by bounding box voting fusion, and a final NMS on fused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RoIs</a:t>
            </a: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92D4E-DA55-8ED3-C38A-F59781DF3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99" y="3886985"/>
            <a:ext cx="4870602" cy="2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8D0AC-B7F8-8063-D4CA-6BC6FCE4C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FC5DED-313B-48C9-B605-CD69EFCD781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4EF0F-078E-D3F1-11EA-E51B90164A43}"/>
              </a:ext>
            </a:extLst>
          </p:cNvPr>
          <p:cNvSpPr txBox="1"/>
          <p:nvPr/>
        </p:nvSpPr>
        <p:spPr>
          <a:xfrm>
            <a:off x="481695" y="1824714"/>
            <a:ext cx="11228609" cy="32085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marL="171450">
              <a:spcBef>
                <a:spcPts val="1200"/>
              </a:spcBef>
              <a:spcAft>
                <a:spcPts val="300"/>
              </a:spcAft>
              <a:defRPr/>
            </a:pPr>
            <a:endParaRPr lang="en-US" sz="18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CURRENT IMPLEMENTATION (PHASE 2)</a:t>
            </a: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9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Used for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Implementation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389468" y="1323968"/>
            <a:ext cx="7812699" cy="43635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KITTI vision benchmark dataset has been used for the virtual sparse convolution network  implementation (the same was used by authors as well) 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This contains multiple folders with different types of data, such as images, LiDAR point clouds, and calibration information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Image: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Images captured by cameras mounted on a vehicle in the PNG format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Velodyne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LiDAR point cloud data captured by a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Velodyne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LiDAR sensor mounted on the vehicle (binary files with the .bin extension)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Calib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Calibration files for the cameras and LiDAR sensor (text files) in the form of 7 different parameters 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Label: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Annotations for a specific image or frame in the dataset ( 3 classes including pedestrian, cyclists and cars)</a:t>
            </a: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7481 labeled train samples were used (3712 train and 3769 validation split)</a:t>
            </a:r>
          </a:p>
          <a:p>
            <a:pPr marL="17145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195C-AD21-0735-9D67-61E7445148D3}"/>
              </a:ext>
            </a:extLst>
          </p:cNvPr>
          <p:cNvSpPr txBox="1"/>
          <p:nvPr/>
        </p:nvSpPr>
        <p:spPr>
          <a:xfrm>
            <a:off x="8678210" y="5349013"/>
            <a:ext cx="28712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Folder Structure 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004A3-A05B-9D6B-FA4F-CB034150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29" y="1323968"/>
            <a:ext cx="2753978" cy="40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Deep Dive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21002" y="1309270"/>
            <a:ext cx="7806944" cy="42394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Calib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Deep Dive: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Intrinsic camera parameters: Describes the geometric properties of the cameras, such as the focal length, optical center etc.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Represented as a 3x4 matrix called P0 (for the left camera) and P1 (for the right camera)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Extrinsic camera parameters: Parameters that describe the relative position and orientation of the cameras with respect to a common coordinate system. This is required to align the image with LIDAR point clouds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Represented as a 3x4 matrix called P2 (for the left camera) and P3 (for the right camera)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Other calibration parameters includes Rectification Matrix (3*3) and Transformation Matrix (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Tr_velo_to_cam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and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Tr_imu_to_velo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) (3*4)</a:t>
            </a:r>
          </a:p>
          <a:p>
            <a:pPr marL="628650" lvl="1">
              <a:spcBef>
                <a:spcPts val="300"/>
              </a:spcBef>
              <a:spcAft>
                <a:spcPts val="300"/>
              </a:spcAft>
              <a:defRPr/>
            </a:pP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195C-AD21-0735-9D67-61E7445148D3}"/>
              </a:ext>
            </a:extLst>
          </p:cNvPr>
          <p:cNvSpPr txBox="1"/>
          <p:nvPr/>
        </p:nvSpPr>
        <p:spPr>
          <a:xfrm>
            <a:off x="8752887" y="5098769"/>
            <a:ext cx="28712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Calib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Data Snip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9248A-89B7-CD96-6644-8439C2AB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26" y="1759231"/>
            <a:ext cx="3571139" cy="333953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022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Deep Dive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21002" y="1309270"/>
            <a:ext cx="11466198" cy="508648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Label Deep Dive: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pt-BR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Pedestrian [0.00] [0] [-0.20] [712.40 143.00 810.73 307.92] [1.89 0.48 1.20] [1.84 1.47 8.41] [0.01]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`Pedestrian`: The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object class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or category. In this case, it's a pedestrian.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`0.00`: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Truncation of the object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, which is the fraction of the object that is outside of the image boundaries (0 means the object is fully within the image, and 1 means it's fully outside).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`0`: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Occlusion state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of the object, an integer value ranging from 0 to 2, where 0 indicates fully visible, 1 indicates partly occluded, and 2 indicates largely occluded.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`-0.20`: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Observation angle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of the object, measured as the angle between the object's orientation vector and the direction in which the camera is pointing, in radians.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`712.40 143.00 810.73 307.92`: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2D bounding box coordinates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in the format (left, top, right, bottom) in pixel coordinates.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`1.89 0.48 1.20`: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3D object dimensions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in the format (height, width, length) in meters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`1.84 1.47 8.41`: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3D object location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(x, y, z) in camera coordinates.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`0.01`: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Rotation around the Y-axis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(yaw angle) in camera coordinates, measured in radians</a:t>
            </a:r>
          </a:p>
          <a:p>
            <a:pPr marL="628650" lvl="1" indent="171450">
              <a:spcBef>
                <a:spcPts val="400"/>
              </a:spcBef>
              <a:spcAft>
                <a:spcPts val="4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A single label file can have multiple annotations like these</a:t>
            </a:r>
          </a:p>
          <a:p>
            <a:pPr marL="628650" lvl="1" indent="171450">
              <a:spcBef>
                <a:spcPts val="600"/>
              </a:spcBef>
              <a:spcAft>
                <a:spcPts val="600"/>
              </a:spcAft>
              <a:buFont typeface="Avenir Next LT Pro" panose="020B0504020202020204" pitchFamily="34" charset="0"/>
              <a:buChar char="–"/>
              <a:defRPr/>
            </a:pP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628650" lvl="1">
              <a:spcBef>
                <a:spcPts val="300"/>
              </a:spcBef>
              <a:spcAft>
                <a:spcPts val="300"/>
              </a:spcAft>
              <a:defRPr/>
            </a:pP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98109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Experiment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 Setup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09691"/>
            <a:ext cx="11337929" cy="548611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Network Settings   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Data Split: 3712 train and 3769 validation split was made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Variants Trained: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-L and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-T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Discard Rates: 0.80 in  Input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&amp; 0.15 in Layer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Feature Dimensions Used: 4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blocks with 16, 32, 64 &amp; 64 dimensions 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IOU Thresholds: 0.7 (Car) &amp; 0.5 (Cyclists &amp; Pedestrians)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Training Details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: 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Hardware (GPU): Google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Colab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was used for the implementation with NVIDIA T4 GPU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Optimizer: ADAM with a learning rate of 0.01 and a one-cycle learning rate strategy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Training Duration: 15 epochs (for both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-L and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-T)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NMS Thresholds: 0.8 during training for generating object proposals; 0.1 during testing for removing redundant boxes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Loss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-L consists of 2 loss components, Region Proposal Network Loss (Focal + Box Regression Loss) and Detection Head Loss (Binary Cross Entropy + Box Regression Loss)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-T uses an additional cascade-R CNN loss component for progressively refining the object detection through multiple stages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Evaluation Metrics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</a:p>
          <a:p>
            <a:pPr marL="628650" lvl="1" indent="171450">
              <a:spcBef>
                <a:spcPts val="300"/>
              </a:spcBef>
              <a:spcAft>
                <a:spcPts val="3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3D and BEV Average Precision (AP) under 40 recall thresholds (R40)</a:t>
            </a:r>
          </a:p>
        </p:txBody>
      </p:sp>
    </p:spTree>
    <p:extLst>
      <p:ext uri="{BB962C8B-B14F-4D97-AF65-F5344CB8AC3E}">
        <p14:creationId xmlns:p14="http://schemas.microsoft.com/office/powerpoint/2010/main" val="256824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Architecture Modification Experiments (Novelty)  - 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66165"/>
            <a:ext cx="11228609" cy="288027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Integration of Squeeze-and-Excitation (S&amp;E) Block in </a:t>
            </a:r>
            <a:r>
              <a:rPr lang="en-US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Network</a:t>
            </a: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Squeeze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: Global average pooling summarizes each feature into a single value, capturing global spatial information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Excitation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: Two linear layers form a bottleneck, learning feature-wise weights 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Activation: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ReLU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and Sigmoid functions ensure non-linearity and normalize weights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Recalibration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: The network scales original features by learned weights, emphasizing certain features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The above components constitutes a S&amp;E block which adaptively recalibrate features and further enhance the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NRConv’s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role to suppress noise, particularly from virtual points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Kaiming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normal initialization: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 For faster convergence,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Kaiming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normal initialization has been added for weight initialization</a:t>
            </a:r>
          </a:p>
          <a:p>
            <a:pPr marL="628650" lvl="1" indent="171450">
              <a:spcBef>
                <a:spcPts val="1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928393-AE05-FAD2-4C5C-C2C0BBEA215B}"/>
              </a:ext>
            </a:extLst>
          </p:cNvPr>
          <p:cNvGrpSpPr/>
          <p:nvPr/>
        </p:nvGrpSpPr>
        <p:grpSpPr>
          <a:xfrm>
            <a:off x="1006751" y="4212494"/>
            <a:ext cx="10178495" cy="2499935"/>
            <a:chOff x="1288571" y="4253290"/>
            <a:chExt cx="10178495" cy="24999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882E7D-DA10-2D2E-3B47-FD590B54D0B3}"/>
                </a:ext>
              </a:extLst>
            </p:cNvPr>
            <p:cNvGrpSpPr/>
            <p:nvPr/>
          </p:nvGrpSpPr>
          <p:grpSpPr>
            <a:xfrm>
              <a:off x="4329763" y="4253290"/>
              <a:ext cx="3772011" cy="2499935"/>
              <a:chOff x="4329763" y="4253290"/>
              <a:chExt cx="3772011" cy="249993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80E59B-339F-0F3A-C627-85CAC8CCC85E}"/>
                  </a:ext>
                </a:extLst>
              </p:cNvPr>
              <p:cNvGrpSpPr/>
              <p:nvPr/>
            </p:nvGrpSpPr>
            <p:grpSpPr>
              <a:xfrm>
                <a:off x="4329763" y="4280323"/>
                <a:ext cx="3532471" cy="2279422"/>
                <a:chOff x="4174238" y="4058892"/>
                <a:chExt cx="3674039" cy="260785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99280E97-CBA0-3EFB-4CC9-9F6E36DB3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4238" y="4395323"/>
                  <a:ext cx="2086159" cy="193498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D18DBC3-0A02-0267-EA38-90B7ED0E7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5999" y="4058892"/>
                  <a:ext cx="1752278" cy="2607850"/>
                </a:xfrm>
                <a:prstGeom prst="rect">
                  <a:avLst/>
                </a:prstGeom>
              </p:spPr>
            </p:pic>
          </p:grp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24FF3FB-D4A6-8CA3-33F0-0859A34A7398}"/>
                  </a:ext>
                </a:extLst>
              </p:cNvPr>
              <p:cNvSpPr/>
              <p:nvPr/>
            </p:nvSpPr>
            <p:spPr>
              <a:xfrm>
                <a:off x="6095999" y="4253290"/>
                <a:ext cx="2005775" cy="2499935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23249-88C7-A778-4F12-D2F8B6466ADF}"/>
                </a:ext>
              </a:extLst>
            </p:cNvPr>
            <p:cNvSpPr txBox="1"/>
            <p:nvPr/>
          </p:nvSpPr>
          <p:spPr>
            <a:xfrm>
              <a:off x="1288571" y="5266144"/>
              <a:ext cx="25350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Original </a:t>
              </a:r>
              <a:r>
                <a:rPr lang="en-US" sz="1400" b="1" dirty="0" err="1">
                  <a:solidFill>
                    <a:prstClr val="black"/>
                  </a:solidFill>
                  <a:latin typeface="Avenir Next LT Pro" panose="020B0504020202020204" pitchFamily="34" charset="0"/>
                </a:rPr>
                <a:t>VirConv</a:t>
              </a:r>
              <a:r>
                <a:rPr lang="en-US" sz="14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 Network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D18EF4-BE33-0742-0A6D-9AB4D668061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823617" y="5420032"/>
              <a:ext cx="729333" cy="1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6FD277-E21A-8568-159A-5FF2AAD8B5F0}"/>
                </a:ext>
              </a:extLst>
            </p:cNvPr>
            <p:cNvGrpSpPr/>
            <p:nvPr/>
          </p:nvGrpSpPr>
          <p:grpSpPr>
            <a:xfrm>
              <a:off x="5180353" y="5686425"/>
              <a:ext cx="997122" cy="971550"/>
              <a:chOff x="5180353" y="5686425"/>
              <a:chExt cx="997122" cy="97155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5C4B2F3-C5E9-F659-D7E7-024E6065099D}"/>
                  </a:ext>
                </a:extLst>
              </p:cNvPr>
              <p:cNvCxnSpPr/>
              <p:nvPr/>
            </p:nvCxnSpPr>
            <p:spPr>
              <a:xfrm>
                <a:off x="5180353" y="5686425"/>
                <a:ext cx="0" cy="9525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96B8452-D393-0976-5DFA-DF68BE45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0353" y="6657975"/>
                <a:ext cx="9971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16E206-146B-AC2B-782B-455802A7EC73}"/>
                </a:ext>
              </a:extLst>
            </p:cNvPr>
            <p:cNvSpPr txBox="1"/>
            <p:nvPr/>
          </p:nvSpPr>
          <p:spPr>
            <a:xfrm>
              <a:off x="8932020" y="5266144"/>
              <a:ext cx="25350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 panose="020B0504020202020204" pitchFamily="34" charset="0"/>
                  <a:ea typeface="+mn-ea"/>
                  <a:cs typeface="+mn-cs"/>
                </a:rPr>
                <a:t>Squeeze &amp; Excitation Block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3F844B-5C1E-D657-6204-F80ACE47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1774" y="5420032"/>
              <a:ext cx="744521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14C0EF-A293-DC54-6B20-B6A593767120}"/>
                </a:ext>
              </a:extLst>
            </p:cNvPr>
            <p:cNvGrpSpPr/>
            <p:nvPr/>
          </p:nvGrpSpPr>
          <p:grpSpPr>
            <a:xfrm>
              <a:off x="5432954" y="5463222"/>
              <a:ext cx="663045" cy="971550"/>
              <a:chOff x="5180353" y="5686425"/>
              <a:chExt cx="663045" cy="97155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5D63544-2877-ED3F-0284-6C334D1A2320}"/>
                  </a:ext>
                </a:extLst>
              </p:cNvPr>
              <p:cNvCxnSpPr/>
              <p:nvPr/>
            </p:nvCxnSpPr>
            <p:spPr>
              <a:xfrm>
                <a:off x="5180353" y="5686425"/>
                <a:ext cx="0" cy="9525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2F07822-2780-3D55-CFB4-2D6216D6F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0353" y="6657975"/>
                <a:ext cx="663045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022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8F5CF-F51E-D65B-898F-CE22597A8F3D}"/>
              </a:ext>
            </a:extLst>
          </p:cNvPr>
          <p:cNvSpPr txBox="1"/>
          <p:nvPr/>
        </p:nvSpPr>
        <p:spPr>
          <a:xfrm>
            <a:off x="680720" y="693079"/>
            <a:ext cx="10830560" cy="94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Recap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Problem Statement &amp; Challenges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Existing Methods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Virtual Sparse Convolution (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Network  (Introduction)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 1: Stochastic Voxel Discard (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StVD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 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 2: Noise-Resistant Submanifold Convolution (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Detection Frameworks with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endParaRPr lang="en-US" sz="1600" b="1" dirty="0">
              <a:solidFill>
                <a:prstClr val="black"/>
              </a:solidFill>
              <a:latin typeface="Avenir Next LT Pro" panose="020B05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Current (Phase 2) Implementation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Used for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Implementation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  <a:endParaRPr lang="en-US" sz="1600" b="1" dirty="0">
              <a:solidFill>
                <a:prstClr val="black"/>
              </a:solidFill>
              <a:latin typeface="Avenir Next LT Pro" panose="020B05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Deep Dive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Experiment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 Setup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Architecture Modification Experiments (Novelty) I &amp; II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-L: KITTI Validation Set CAR 3D AP (R40) 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-T: KITTI Validation Set CAR 3D AP (R40) 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Conclusion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References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9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Architecture Modification Experiments (Novelty)  - II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66165"/>
            <a:ext cx="11228609" cy="319831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Inclusion of Pointwise Spatial Attention Block</a:t>
            </a: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Enhanced Feature Focus: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Pointwise Spatial Attention mechanism provides a granular focus on individual points in the point cloud, dynamically weighting features based on their contextual importance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Complementary to SE Blocks: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While S&amp;E blocks recalibrate features at the channel level, this complements the same by refining features at the point level. This dual approach captures both global and local dependencies</a:t>
            </a:r>
          </a:p>
          <a:p>
            <a:pPr marL="628650" lvl="1" indent="171450">
              <a:spcBef>
                <a:spcPts val="600"/>
              </a:spcBef>
              <a:spcAft>
                <a:spcPts val="100"/>
              </a:spcAft>
              <a:buFont typeface="Avenir Next LT Pro" panose="020B0504020202020204" pitchFamily="34" charset="0"/>
              <a:buChar char="–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Output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: The output is a new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SparseConvTensor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with the same indices, spatial shape, and batch size as the input, but with the updated, attention-weighted features</a:t>
            </a:r>
          </a:p>
          <a:p>
            <a:pPr marL="457200" indent="-285750">
              <a:spcBef>
                <a:spcPts val="12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Inclusion of Dilated Convolution: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 To expand the receptive field of convolutional layers for capturing broader spatial context (without increasing the number of parameters), dilated convolution has been added to the 3D backbone  (Rate 2 and 3)</a:t>
            </a:r>
          </a:p>
          <a:p>
            <a:pPr marL="457200" indent="-285750">
              <a:spcBef>
                <a:spcPts val="12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Learning Rate Changes: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For faster convergence, the learning rate parameters has been marginally modified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6A570A-4483-D7E5-9E11-72859F89CD3A}"/>
              </a:ext>
            </a:extLst>
          </p:cNvPr>
          <p:cNvGrpSpPr/>
          <p:nvPr/>
        </p:nvGrpSpPr>
        <p:grpSpPr>
          <a:xfrm>
            <a:off x="1381125" y="4606729"/>
            <a:ext cx="9401178" cy="1333497"/>
            <a:chOff x="1381125" y="3800478"/>
            <a:chExt cx="9401178" cy="13334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E70C1B-CCA6-11D6-129C-0B99A5B8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229" y="3929006"/>
              <a:ext cx="9059539" cy="809738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EBD37B-ECD4-F246-4513-5B37DA896601}"/>
                </a:ext>
              </a:extLst>
            </p:cNvPr>
            <p:cNvSpPr/>
            <p:nvPr/>
          </p:nvSpPr>
          <p:spPr>
            <a:xfrm rot="5400000">
              <a:off x="5414965" y="-233362"/>
              <a:ext cx="1333497" cy="940117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F744CF-4717-8E97-800A-72F315A9E7D7}"/>
                </a:ext>
              </a:extLst>
            </p:cNvPr>
            <p:cNvSpPr txBox="1"/>
            <p:nvPr/>
          </p:nvSpPr>
          <p:spPr>
            <a:xfrm>
              <a:off x="4471638" y="4781368"/>
              <a:ext cx="32201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 panose="020B0504020202020204" pitchFamily="34" charset="0"/>
                  <a:ea typeface="+mn-ea"/>
                  <a:cs typeface="+mn-cs"/>
                </a:rPr>
                <a:t>Pointwise Spatial Attention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7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-L: KITTI Validation Set CAR 3D AP (R40)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29069"/>
            <a:ext cx="11228609" cy="28212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Evaluation Metrics: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3D and BEV Average Precision (AP) under 40 recall thresholds (R40) has been used for inference on the KITTI validation dataset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Below results includes numbers from original (author implementation), replicated results along with results from final experiments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Experiment 1:  With integration of squeeze-and-excitation (S&amp;E) block in the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 Network (reduction 16)</a:t>
            </a:r>
          </a:p>
          <a:p>
            <a:pPr marL="45720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Experiment 2:  With integration of squeeze-and-excitation block &amp; pointwise spatial attention </a:t>
            </a:r>
          </a:p>
          <a:p>
            <a:pPr marL="45720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Marginal improvement was observed with the inclusion of S&amp;E block</a:t>
            </a:r>
          </a:p>
          <a:p>
            <a:pPr marL="45720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~2% improvement in both Moderate and Hard class (3D AP) was observed with inclusion of both S&amp;E block along with pointwise spatial attention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Further improvements can be expected if ran for a large number of epochs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77EF5-5EB8-E5E3-9397-A7DF30CF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7" y="4366281"/>
            <a:ext cx="10240804" cy="1457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CD1B1-E4B6-26B3-C371-87F6E450F199}"/>
              </a:ext>
            </a:extLst>
          </p:cNvPr>
          <p:cNvSpPr txBox="1"/>
          <p:nvPr/>
        </p:nvSpPr>
        <p:spPr>
          <a:xfrm>
            <a:off x="3463235" y="6034416"/>
            <a:ext cx="52655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3D 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&amp; BEV AP (R40)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KITTI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Validation Dataset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4DAC6-1BED-5011-BA26-46B27CBCD033}"/>
              </a:ext>
            </a:extLst>
          </p:cNvPr>
          <p:cNvSpPr/>
          <p:nvPr/>
        </p:nvSpPr>
        <p:spPr>
          <a:xfrm>
            <a:off x="966888" y="5540206"/>
            <a:ext cx="10240804" cy="30777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-T: KITTI Validation Set CAR 3D &amp; BEV AP (R40)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29069"/>
            <a:ext cx="11228609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Similar set of experiments were extended for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-T as well with same evaluation metrics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Minor dip observed while using the pointwise convolution for </a:t>
            </a:r>
            <a:r>
              <a:rPr lang="en-US" sz="1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-T network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Improvements can be expected by retuning other optimization parameters and training the network for more epochs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843FB-F8D0-2E6C-24DF-B11B8BAF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8" y="3776688"/>
            <a:ext cx="3881977" cy="259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064226-E30D-CCAF-7984-2C1F10332851}"/>
              </a:ext>
            </a:extLst>
          </p:cNvPr>
          <p:cNvSpPr txBox="1"/>
          <p:nvPr/>
        </p:nvSpPr>
        <p:spPr>
          <a:xfrm>
            <a:off x="3463235" y="6282746"/>
            <a:ext cx="526552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Visualization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on KITTI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Validation Data</a:t>
            </a:r>
            <a:b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ground truth boxes (yellow) &amp; </a:t>
            </a:r>
            <a:r>
              <a:rPr lang="en-US" sz="1200" b="1" i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 predicted  boxes(blue)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FD1C1-70D6-212C-E093-4F4F78F07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65" y="4106354"/>
            <a:ext cx="4567021" cy="2176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47E4C-3757-02BF-CF77-B47804D34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839" y="3985952"/>
            <a:ext cx="3350273" cy="2176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9704A-7242-14D5-1E53-22E4B20D7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925" y="2545626"/>
            <a:ext cx="10024147" cy="14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674673"/>
            <a:ext cx="11228609" cy="40934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171450"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effectively tackles the challenges of virtual points in 3D detection (like point density and noises) &amp; the framework shows great promise for real-world 3D object detection where speed and precision are crucial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In the current implementation the results produced by authors were replicated and few architectural modifications were iterated upon (on KITTI dataset)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The improvements post inclusion of channel and spatial attention layers, indicates the need of feature recalibration and prioritization within the existing framework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Detailed ablation studies on S&amp;E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hyperparamters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(like reduction ratio etc.) needs to be performed using better computing resources (similar to what authors have used) to establish best balance between precision and speed</a:t>
            </a: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 </a:t>
            </a:r>
            <a:br>
              <a:rPr lang="en-US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27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231368"/>
            <a:ext cx="11228609" cy="497828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171450">
              <a:spcBef>
                <a:spcPts val="1200"/>
              </a:spcBef>
              <a:spcAft>
                <a:spcPts val="300"/>
              </a:spcAft>
              <a:defRPr/>
            </a:pPr>
            <a:endParaRPr lang="en-US" sz="18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Jiajun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Deng,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Shaoshuai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Shi, Peiwei Li, Wen gang Zhou, Yanyong Zhang, and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Houqiang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Li. Voxel r-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cnn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: Towards high performance voxel-based 3d object detection. In Proceedings of the AAAI Conference on Artificial Intelligence, 2021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Hai Wu,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Jinhao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Deng,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Chenglu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Wen, Xin Li, and Cheng Wang. Casa: A cascade attention network for 3d object detection from lidar point clouds. IEEE Transactions on Geoscience and Remote Sensing, 2022.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Mu Hu,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Shuling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Wang, Bin Li,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Shiyu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Ning, Li Fan, and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Xiaojin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Gong.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Penet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: Towards precise and efficient image guided depth completion. International Conference on Robotics and Automation (ICRA)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Xiaopei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Wu, Liang Peng, Honghui Yang, Liang Xie,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Chenxi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Huang,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Chengqi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Deng, Haifeng Liu, and Deng Cai. Sparse fuse dense: Towards high quality 3d detection with depth completion. In Proceedings of the IEEE conference on Computer Vision and Pattern Recognition (CVPR), 2022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Jie Hu, Li Shen, Samuel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Albanie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, Gang Sun,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Enhua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Wu. Squeeze-and-Excitation Networks. Computer Vision and Pattern Recognition (CVPR), 2018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Hengshuang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Zhao, Yi Zhang, Shu Liu,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Jianping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Shi, Chen Change Loy, Dahua Lin,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Jiaya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Jia.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PSANet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: Point-wise Spatial Attention Network for Scene Parsing. ECCV 2018</a:t>
            </a: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61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2778822"/>
            <a:ext cx="11228609" cy="130035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marL="171450">
              <a:spcBef>
                <a:spcPts val="1200"/>
              </a:spcBef>
              <a:spcAft>
                <a:spcPts val="300"/>
              </a:spcAft>
              <a:defRPr/>
            </a:pPr>
            <a:endParaRPr lang="en-US" sz="18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Selawik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089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824714"/>
            <a:ext cx="11228609" cy="419345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marL="171450">
              <a:spcBef>
                <a:spcPts val="1200"/>
              </a:spcBef>
              <a:spcAft>
                <a:spcPts val="300"/>
              </a:spcAft>
              <a:defRPr/>
            </a:pPr>
            <a:endParaRPr lang="en-US" sz="18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APPENDIX</a:t>
            </a: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3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Runtime S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nips - 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B4FC8-2A21-55BB-8FAB-5C4E36DE8AB0}"/>
              </a:ext>
            </a:extLst>
          </p:cNvPr>
          <p:cNvSpPr txBox="1"/>
          <p:nvPr/>
        </p:nvSpPr>
        <p:spPr>
          <a:xfrm>
            <a:off x="534449" y="4663970"/>
            <a:ext cx="50078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 Training (Replication)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31BC6-2791-8A81-9281-BC8516999458}"/>
              </a:ext>
            </a:extLst>
          </p:cNvPr>
          <p:cNvSpPr txBox="1"/>
          <p:nvPr/>
        </p:nvSpPr>
        <p:spPr>
          <a:xfrm>
            <a:off x="6869732" y="5555957"/>
            <a:ext cx="50078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 Test &amp; Evaluation (Replication)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D89FB-7571-CD74-5CFE-0FA99A96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49" y="1149064"/>
            <a:ext cx="5842287" cy="345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5B915-1ABB-31DC-829E-1D329DE4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33" y="1149064"/>
            <a:ext cx="5007899" cy="43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Runtime S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nips - II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B4FC8-2A21-55BB-8FAB-5C4E36DE8AB0}"/>
              </a:ext>
            </a:extLst>
          </p:cNvPr>
          <p:cNvSpPr txBox="1"/>
          <p:nvPr/>
        </p:nvSpPr>
        <p:spPr>
          <a:xfrm>
            <a:off x="482777" y="5748945"/>
            <a:ext cx="50078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 Test &amp; Evaluation (Using S&amp;E Block)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31BC6-2791-8A81-9281-BC8516999458}"/>
              </a:ext>
            </a:extLst>
          </p:cNvPr>
          <p:cNvSpPr txBox="1"/>
          <p:nvPr/>
        </p:nvSpPr>
        <p:spPr>
          <a:xfrm>
            <a:off x="6214274" y="4653643"/>
            <a:ext cx="50078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 Test &amp; Evaluation (Using S&amp;E + Pointwise Attention Block)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6CF97-15CB-87C9-438B-CFE2B9DA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6" y="1109055"/>
            <a:ext cx="5111242" cy="4586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3B85C-C852-7712-388E-F9C06103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48" y="1109055"/>
            <a:ext cx="6110552" cy="3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3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Code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S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nips - 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B4FC8-2A21-55BB-8FAB-5C4E36DE8AB0}"/>
              </a:ext>
            </a:extLst>
          </p:cNvPr>
          <p:cNvSpPr txBox="1"/>
          <p:nvPr/>
        </p:nvSpPr>
        <p:spPr>
          <a:xfrm>
            <a:off x="99055" y="6302834"/>
            <a:ext cx="50078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Code &amp; Utility Folder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31BC6-2791-8A81-9281-BC8516999458}"/>
              </a:ext>
            </a:extLst>
          </p:cNvPr>
          <p:cNvSpPr txBox="1"/>
          <p:nvPr/>
        </p:nvSpPr>
        <p:spPr>
          <a:xfrm>
            <a:off x="5773403" y="6302834"/>
            <a:ext cx="50078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Few of Novelty Utilities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5B11-8216-A663-1C05-F4D3910D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6" y="1070839"/>
            <a:ext cx="3795309" cy="515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F9F63-FBF8-CC58-ED91-9706A918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90" y="1107886"/>
            <a:ext cx="4642227" cy="52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4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8D0AC-B7F8-8063-D4CA-6BC6FCE4C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FC5DED-313B-48C9-B605-CD69EFCD781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4EF0F-078E-D3F1-11EA-E51B90164A43}"/>
              </a:ext>
            </a:extLst>
          </p:cNvPr>
          <p:cNvSpPr txBox="1"/>
          <p:nvPr/>
        </p:nvSpPr>
        <p:spPr>
          <a:xfrm>
            <a:off x="481695" y="1824714"/>
            <a:ext cx="11228609" cy="32085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marL="171450">
              <a:spcBef>
                <a:spcPts val="1200"/>
              </a:spcBef>
              <a:spcAft>
                <a:spcPts val="300"/>
              </a:spcAft>
              <a:defRPr/>
            </a:pPr>
            <a:endParaRPr lang="en-US" sz="18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RECAP FROM PHASE 1</a:t>
            </a:r>
          </a:p>
          <a:p>
            <a:pPr marL="171450" marR="0" lvl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US" sz="4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Speed Analysis Results (on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Colab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GPU)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31BC6-2791-8A81-9281-BC8516999458}"/>
              </a:ext>
            </a:extLst>
          </p:cNvPr>
          <p:cNvSpPr txBox="1"/>
          <p:nvPr/>
        </p:nvSpPr>
        <p:spPr>
          <a:xfrm>
            <a:off x="2056772" y="4389884"/>
            <a:ext cx="62471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Inference Speed (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ms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) for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 and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 on T4 GPU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03A2E-B52F-CA45-2719-FEDD0FE4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00" y="1227143"/>
            <a:ext cx="774490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-T: KITTI Validation Set CAR 3D &amp; BEV AP (R40)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29069"/>
            <a:ext cx="11228609" cy="15388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Evaluation Metrics: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3D and BEV Average Precision (AP) under 40 recall thresholds (R40) has been used for inference on the KITTI validation dataset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Below results includes numbers from original (author implementation) &amp; replicated results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Further improvements can be expected if ran for a large number of epochs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92715-AE2E-F106-5CD3-FA81B1CF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8" y="2788884"/>
            <a:ext cx="10297962" cy="1019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843FB-F8D0-2E6C-24DF-B11B8BAF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5" y="3929133"/>
            <a:ext cx="3915537" cy="261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064226-E30D-CCAF-7984-2C1F10332851}"/>
              </a:ext>
            </a:extLst>
          </p:cNvPr>
          <p:cNvSpPr txBox="1"/>
          <p:nvPr/>
        </p:nvSpPr>
        <p:spPr>
          <a:xfrm>
            <a:off x="2547589" y="6282746"/>
            <a:ext cx="526552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Visualization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on KITTI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Validation Data</a:t>
            </a:r>
            <a:b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ground truth boxes (yellow) &amp; </a:t>
            </a:r>
            <a:r>
              <a:rPr lang="en-US" sz="1200" b="1" i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 predicted  boxes(blue)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7843F-78E7-BB18-898F-AC4FB4A51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773" y="3929133"/>
            <a:ext cx="6214531" cy="234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49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-T: KITTI Validation Set CAR 3D &amp; BEV AP (R40)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29069"/>
            <a:ext cx="11228609" cy="15388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Evaluation Metrics: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3D and BEV Average Precision (AP) under 40 recall thresholds (R40) has been used for inference on the KITTI validation dataset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Below results includes numbers from original (author implementation) &amp; replicated results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Further improvements can be expected if ran for a large number of epochs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92715-AE2E-F106-5CD3-FA81B1CF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8" y="2788884"/>
            <a:ext cx="10297962" cy="1019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843FB-F8D0-2E6C-24DF-B11B8BAF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3776688"/>
            <a:ext cx="3881977" cy="2594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7B7EB-9183-C59E-20F5-4E6F5C4F0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019" y="4063424"/>
            <a:ext cx="6427961" cy="2272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064226-E30D-CCAF-7984-2C1F10332851}"/>
              </a:ext>
            </a:extLst>
          </p:cNvPr>
          <p:cNvSpPr txBox="1"/>
          <p:nvPr/>
        </p:nvSpPr>
        <p:spPr>
          <a:xfrm>
            <a:off x="2547589" y="6282746"/>
            <a:ext cx="526552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Visualization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on KITTI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Validation Data</a:t>
            </a:r>
            <a:b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ground truth boxes (yellow) &amp; </a:t>
            </a:r>
            <a:r>
              <a:rPr lang="en-US" sz="1200" b="1" i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 predicted  boxes(blue)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916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Results 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-T: KITTI Validation Set CAR 3D &amp; BEV AP (R40)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F352E-CAB6-EE0C-839E-46B123811C43}"/>
              </a:ext>
            </a:extLst>
          </p:cNvPr>
          <p:cNvSpPr txBox="1"/>
          <p:nvPr/>
        </p:nvSpPr>
        <p:spPr>
          <a:xfrm>
            <a:off x="481695" y="1129069"/>
            <a:ext cx="11228609" cy="15388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marR="0" lvl="0" indent="-285750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Evaluation Metrics: </a:t>
            </a: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3D and BEV Average Precision (AP) under 40 recall thresholds (R40) has been used for inference on the KITTI validation dataset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Below results includes numbers from original (author implementation) &amp; replicated results 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  <a:t>Further improvements can be expected if ran for a large number of epochs </a:t>
            </a:r>
            <a:br>
              <a:rPr lang="en-US" sz="14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endParaRPr lang="en-US" sz="1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92715-AE2E-F106-5CD3-FA81B1CF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8" y="2788884"/>
            <a:ext cx="10297962" cy="1019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843FB-F8D0-2E6C-24DF-B11B8BAF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3776688"/>
            <a:ext cx="3881977" cy="259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064226-E30D-CCAF-7984-2C1F10332851}"/>
              </a:ext>
            </a:extLst>
          </p:cNvPr>
          <p:cNvSpPr txBox="1"/>
          <p:nvPr/>
        </p:nvSpPr>
        <p:spPr>
          <a:xfrm>
            <a:off x="2547589" y="6282746"/>
            <a:ext cx="526552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Visualization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on KITTI</a:t>
            </a:r>
            <a: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Validation Data</a:t>
            </a:r>
            <a:br>
              <a:rPr lang="en-US" sz="1400" b="1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ground truth boxes (yellow) &amp; </a:t>
            </a:r>
            <a:r>
              <a:rPr lang="en-US" sz="1200" b="1" i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200" b="1" i="1" dirty="0">
                <a:solidFill>
                  <a:prstClr val="black"/>
                </a:solidFill>
                <a:latin typeface="Avenir Next LT Pro" panose="020B0504020202020204" pitchFamily="34" charset="0"/>
              </a:rPr>
              <a:t>-T predicted  boxes(blue)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FD1C1-70D6-212C-E093-4F4F78F07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865" y="4106354"/>
            <a:ext cx="4567021" cy="2176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47E4C-3757-02BF-CF77-B47804D34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839" y="3985952"/>
            <a:ext cx="3350273" cy="21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0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Problem Statement &amp; Challenges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C56FF-8FA2-46B1-93D1-D415A750357D}"/>
              </a:ext>
            </a:extLst>
          </p:cNvPr>
          <p:cNvGrpSpPr/>
          <p:nvPr/>
        </p:nvGrpSpPr>
        <p:grpSpPr>
          <a:xfrm>
            <a:off x="431800" y="1397994"/>
            <a:ext cx="11387824" cy="4997759"/>
            <a:chOff x="781050" y="2142027"/>
            <a:chExt cx="4019550" cy="3019981"/>
          </a:xfrm>
        </p:grpSpPr>
        <p:sp>
          <p:nvSpPr>
            <p:cNvPr id="8" name="Rectangle 7">
              <a:hlinkClick r:id="" action="ppaction://noaction"/>
              <a:extLst>
                <a:ext uri="{FF2B5EF4-FFF2-40B4-BE49-F238E27FC236}">
                  <a16:creationId xmlns:a16="http://schemas.microsoft.com/office/drawing/2014/main" id="{59A70838-DE94-4E47-8CBA-9FB8EB00EF5B}"/>
                </a:ext>
              </a:extLst>
            </p:cNvPr>
            <p:cNvSpPr/>
            <p:nvPr/>
          </p:nvSpPr>
          <p:spPr>
            <a:xfrm>
              <a:off x="781050" y="2266950"/>
              <a:ext cx="4019550" cy="28950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marR="0" lvl="0" algn="l" defTabSz="914400" rtl="0" eaLnBrk="1" fontAlgn="auto" latinLnBrk="0" hangingPunct="1">
                <a:lnSpc>
                  <a:spcPct val="100000"/>
                </a:lnSpc>
                <a:buClrTx/>
                <a:buSzTx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Existing 3D Object Detection Landscape:</a:t>
              </a:r>
            </a:p>
            <a:p>
              <a:pPr marL="914400" lvl="1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LIDAR based detections: While 3D object detection with LiDAR has progressed, its efficiency declines with distant objects due to sparse sampling density</a:t>
              </a:r>
            </a:p>
            <a:p>
              <a:pPr marL="914400" lvl="1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Virtual Point Approaches: These generate virtual points from RGB data to enrich sparse LiDAR points, but they introduce problems like high density (leading to computational inefficiencies) and noisy data</a:t>
              </a: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Gap &amp; Challenges:</a:t>
              </a:r>
            </a:p>
            <a:p>
              <a:pPr marL="914400" lvl="1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Density Issue: Using virtual points makes data extremely dense, which is computationally expensive</a:t>
              </a:r>
            </a:p>
            <a:p>
              <a:pPr marL="914400" lvl="1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Noise in depth completion: Depth completion from images can be imprecise, introducing a large amount of noise</a:t>
              </a: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Desired State:</a:t>
              </a:r>
            </a:p>
            <a:p>
              <a:pPr marL="914400" lvl="1" indent="-2857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A multi modal architecture that efficiently and accurately leverages both LiDAR and RGB data for 3D object detection with improved robustness against noise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ABBE4-DA67-4091-859D-22691A3654BE}"/>
                </a:ext>
              </a:extLst>
            </p:cNvPr>
            <p:cNvSpPr txBox="1"/>
            <p:nvPr/>
          </p:nvSpPr>
          <p:spPr>
            <a:xfrm>
              <a:off x="2152176" y="2142027"/>
              <a:ext cx="1256323" cy="2498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 panose="020B0504020202020204" pitchFamily="34" charset="0"/>
                  <a:ea typeface="+mn-ea"/>
                  <a:cs typeface="+mn-cs"/>
                </a:rPr>
                <a:t>Problem Statement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77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xisting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Methods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C56FF-8FA2-46B1-93D1-D415A750357D}"/>
              </a:ext>
            </a:extLst>
          </p:cNvPr>
          <p:cNvGrpSpPr/>
          <p:nvPr/>
        </p:nvGrpSpPr>
        <p:grpSpPr>
          <a:xfrm>
            <a:off x="431800" y="1174710"/>
            <a:ext cx="11387824" cy="5385035"/>
            <a:chOff x="781050" y="2142027"/>
            <a:chExt cx="4019550" cy="3019981"/>
          </a:xfrm>
        </p:grpSpPr>
        <p:sp>
          <p:nvSpPr>
            <p:cNvPr id="8" name="Rectangle 7">
              <a:hlinkClick r:id="" action="ppaction://noaction"/>
              <a:extLst>
                <a:ext uri="{FF2B5EF4-FFF2-40B4-BE49-F238E27FC236}">
                  <a16:creationId xmlns:a16="http://schemas.microsoft.com/office/drawing/2014/main" id="{59A70838-DE94-4E47-8CBA-9FB8EB00EF5B}"/>
                </a:ext>
              </a:extLst>
            </p:cNvPr>
            <p:cNvSpPr/>
            <p:nvPr/>
          </p:nvSpPr>
          <p:spPr>
            <a:xfrm>
              <a:off x="781050" y="2266950"/>
              <a:ext cx="4019550" cy="28950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marR="0" lvl="0" algn="l" defTabSz="914400" rtl="0" eaLnBrk="1" fontAlgn="auto" latinLnBrk="0" hangingPunct="1">
                <a:lnSpc>
                  <a:spcPct val="100000"/>
                </a:lnSpc>
                <a:buClrTx/>
                <a:buSzTx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LiDAR-based Detection: 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LiDAR sensor produces high resolution point clouds which gives a granular representation of the surroundings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Notable work: </a:t>
              </a:r>
              <a:r>
                <a:rPr lang="en-US" sz="1600" dirty="0" err="1">
                  <a:solidFill>
                    <a:prstClr val="black"/>
                  </a:solidFill>
                  <a:latin typeface="Avenir Next LT Pro" panose="020B0504020202020204" pitchFamily="34" charset="0"/>
                </a:rPr>
                <a:t>BirdNet</a:t>
              </a: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 and Focal Sparse Convolution Networks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Limitations: LiDAR have low scanning resolution for distant object resulting in degraded detection performance for far-off objects</a:t>
              </a:r>
            </a:p>
            <a:p>
              <a:pPr marL="628650" lvl="1"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1600" dirty="0">
                <a:solidFill>
                  <a:prstClr val="black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ABBE4-DA67-4091-859D-22691A3654BE}"/>
                </a:ext>
              </a:extLst>
            </p:cNvPr>
            <p:cNvSpPr txBox="1"/>
            <p:nvPr/>
          </p:nvSpPr>
          <p:spPr>
            <a:xfrm>
              <a:off x="2152176" y="2142027"/>
              <a:ext cx="1256323" cy="2071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Related Work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5F00BB-95F4-8BE6-C8D8-B4E39FFC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04" y="3978605"/>
            <a:ext cx="4687589" cy="2488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97C81-DB04-56A5-80FC-A5F516945C0F}"/>
              </a:ext>
            </a:extLst>
          </p:cNvPr>
          <p:cNvSpPr txBox="1"/>
          <p:nvPr/>
        </p:nvSpPr>
        <p:spPr>
          <a:xfrm>
            <a:off x="3698486" y="3567698"/>
            <a:ext cx="479502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Autonomous Vehicle LIDAR Sensor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72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xisting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Methods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C56FF-8FA2-46B1-93D1-D415A750357D}"/>
              </a:ext>
            </a:extLst>
          </p:cNvPr>
          <p:cNvGrpSpPr/>
          <p:nvPr/>
        </p:nvGrpSpPr>
        <p:grpSpPr>
          <a:xfrm>
            <a:off x="431800" y="1174710"/>
            <a:ext cx="11387824" cy="5221043"/>
            <a:chOff x="781050" y="2142027"/>
            <a:chExt cx="4019550" cy="3019981"/>
          </a:xfrm>
        </p:grpSpPr>
        <p:sp>
          <p:nvSpPr>
            <p:cNvPr id="8" name="Rectangle 7">
              <a:hlinkClick r:id="" action="ppaction://noaction"/>
              <a:extLst>
                <a:ext uri="{FF2B5EF4-FFF2-40B4-BE49-F238E27FC236}">
                  <a16:creationId xmlns:a16="http://schemas.microsoft.com/office/drawing/2014/main" id="{59A70838-DE94-4E47-8CBA-9FB8EB00EF5B}"/>
                </a:ext>
              </a:extLst>
            </p:cNvPr>
            <p:cNvSpPr/>
            <p:nvPr/>
          </p:nvSpPr>
          <p:spPr>
            <a:xfrm>
              <a:off x="781050" y="2266950"/>
              <a:ext cx="4019550" cy="28950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marR="0" lvl="0" algn="l" defTabSz="914400" rtl="0" eaLnBrk="1" fontAlgn="auto" latinLnBrk="0" hangingPunct="1">
                <a:lnSpc>
                  <a:spcPct val="100000"/>
                </a:lnSpc>
                <a:buClrTx/>
                <a:buSzTx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Multimodal 3D Detection: 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Combines depth data from LiDAR with camera details for better accuracy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Notable work: Transfusion (which focuses on robust LiDAR-camera fusion for 3D object detection)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Limitations: Image-derived virtual points are dense and noisy, impacting efficiency</a:t>
              </a:r>
              <a:b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</a:br>
              <a:endParaRPr lang="en-US" sz="1600" dirty="0">
                <a:solidFill>
                  <a:prstClr val="black"/>
                </a:solidFill>
                <a:latin typeface="Avenir Next LT Pro" panose="020B0504020202020204" pitchFamily="34" charset="0"/>
              </a:endParaRPr>
            </a:p>
            <a:p>
              <a:pPr marL="45720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3D Detection with resampled and modified point clouds: 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Adjusts point clouds to enhance density through methods like large voxel sizes or random down-sampling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Notable work: Voxel R-CNN (converts point clouds into voxel grids); Guided 3D Point Cloud Filtering (selective refinement and optimization of 3D point clouds)</a:t>
              </a:r>
            </a:p>
            <a:p>
              <a:pPr marL="914400" lvl="1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Limitations:  </a:t>
              </a:r>
            </a:p>
            <a:p>
              <a:pPr marL="1371600" lvl="2" indent="-285750">
                <a:spcBef>
                  <a:spcPts val="600"/>
                </a:spcBef>
                <a:spcAft>
                  <a:spcPts val="600"/>
                </a:spcAft>
                <a:buFont typeface="Courier New" panose="02070309020205020404" pitchFamily="49" charset="0"/>
                <a:buChar char="o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Bigger voxels or down-sampling can lose important geometric details</a:t>
              </a:r>
            </a:p>
            <a:p>
              <a:pPr marL="1371600" lvl="2" indent="-285750">
                <a:spcBef>
                  <a:spcPts val="600"/>
                </a:spcBef>
                <a:spcAft>
                  <a:spcPts val="600"/>
                </a:spcAft>
                <a:buFont typeface="Courier New" panose="02070309020205020404" pitchFamily="49" charset="0"/>
                <a:buChar char="o"/>
                <a:defRPr/>
              </a:pPr>
              <a:r>
                <a:rPr lang="en-US" sz="1600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Traditional methods struggle with depth-completion noises</a:t>
              </a:r>
            </a:p>
            <a:p>
              <a:pPr marL="628650" lvl="1">
                <a:spcBef>
                  <a:spcPts val="600"/>
                </a:spcBef>
                <a:spcAft>
                  <a:spcPts val="600"/>
                </a:spcAft>
                <a:defRPr/>
              </a:pPr>
              <a:endParaRPr lang="en-US" sz="1600" dirty="0">
                <a:solidFill>
                  <a:prstClr val="black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ABBE4-DA67-4091-859D-22691A3654BE}"/>
                </a:ext>
              </a:extLst>
            </p:cNvPr>
            <p:cNvSpPr txBox="1"/>
            <p:nvPr/>
          </p:nvSpPr>
          <p:spPr>
            <a:xfrm>
              <a:off x="2152176" y="2142027"/>
              <a:ext cx="1256323" cy="2071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venir Next LT Pro" panose="020B0504020202020204" pitchFamily="34" charset="0"/>
                </a:rPr>
                <a:t>Related Work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04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Virtual Sparse Convolution (</a:t>
            </a: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Network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303771"/>
            <a:ext cx="11387824" cy="212522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 Transforms points to voxel-encoded feature volumes using a series of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blocks with varying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downsampling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strides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Consists of 3 parts: Stochastic Voxel Discard (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), Noise Resistant Convolution (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NRConv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) and 3D Sparse Convolution (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SpConv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) layers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-L: 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Combines LiDAR and virtual points into a unified point cloud, which is further encoded using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VirConvNet</a:t>
            </a: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b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195C-AD21-0735-9D67-61E7445148D3}"/>
              </a:ext>
            </a:extLst>
          </p:cNvPr>
          <p:cNvSpPr txBox="1"/>
          <p:nvPr/>
        </p:nvSpPr>
        <p:spPr>
          <a:xfrm>
            <a:off x="3698487" y="6454076"/>
            <a:ext cx="479502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Proposed Network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A41D5-2602-DAD0-77C5-14EABB46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53" y="3572412"/>
            <a:ext cx="6512517" cy="28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1: Stochastic Voxel Discard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StVD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381915"/>
            <a:ext cx="11387824" cy="47167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Stochastic Voxel Discard (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):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Aims for computational efficiency and enhanced density robustness in virtual-point-based detectors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Consists of Input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&amp; Layer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components</a:t>
            </a:r>
          </a:p>
          <a:p>
            <a:pPr marL="628650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Input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: 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Discards input voxels of virtual points for faster processing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Implements a bin-based sampling:</a:t>
            </a:r>
          </a:p>
          <a:p>
            <a:pPr marL="1371600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Divides voxels into Nb distance-based bins (Nb=10)</a:t>
            </a:r>
          </a:p>
          <a:p>
            <a:pPr marL="1371600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Retains fixed voxels (~1k) for nearby bins, and all for distant ones</a:t>
            </a:r>
          </a:p>
          <a:p>
            <a:pPr marL="9144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This has resulted in 90% of voxel reduction and has increased the network speed by 2 times</a:t>
            </a:r>
          </a:p>
        </p:txBody>
      </p:sp>
    </p:spTree>
    <p:extLst>
      <p:ext uri="{BB962C8B-B14F-4D97-AF65-F5344CB8AC3E}">
        <p14:creationId xmlns:p14="http://schemas.microsoft.com/office/powerpoint/2010/main" val="167405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4FBD4-E180-482E-890E-BDBB2F94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C5DED-313B-48C9-B605-CD69EFCD78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79C5-50E1-4813-81E6-452289CCF41A}"/>
              </a:ext>
            </a:extLst>
          </p:cNvPr>
          <p:cNvSpPr txBox="1"/>
          <p:nvPr/>
        </p:nvSpPr>
        <p:spPr>
          <a:xfrm>
            <a:off x="246888" y="462247"/>
            <a:ext cx="98669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VirConvNet</a:t>
            </a:r>
            <a:r>
              <a:rPr lang="en-US" sz="2400" b="1" dirty="0">
                <a:solidFill>
                  <a:prstClr val="black"/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Block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1: Stochastic Voxel Discard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StVD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)   </a:t>
            </a:r>
          </a:p>
        </p:txBody>
      </p:sp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59A70838-DE94-4E47-8CBA-9FB8EB00EF5B}"/>
              </a:ext>
            </a:extLst>
          </p:cNvPr>
          <p:cNvSpPr/>
          <p:nvPr/>
        </p:nvSpPr>
        <p:spPr>
          <a:xfrm>
            <a:off x="431800" y="1212032"/>
            <a:ext cx="11387824" cy="5347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algn="ctr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indent="-28575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  <a:defRPr/>
            </a:pPr>
            <a:r>
              <a:rPr lang="en-US" sz="16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Layer </a:t>
            </a:r>
            <a:r>
              <a:rPr lang="en-US" sz="1600" b="1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: 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Discards voxels at each </a:t>
            </a: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VirConv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block to simulate sparser training samples (with 15% discarding rate)</a:t>
            </a:r>
          </a:p>
          <a:p>
            <a:pPr marL="914400" lvl="1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Serves as a data augmentation strategy to help enhance the 3D detector’s training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StVD</a:t>
            </a:r>
            <a:r>
              <a:rPr lang="en-US" sz="1600" dirty="0">
                <a:solidFill>
                  <a:prstClr val="black"/>
                </a:solidFill>
                <a:latin typeface="Avenir Next LT Pro" panose="020B0504020202020204" pitchFamily="34" charset="0"/>
              </a:rPr>
              <a:t> speeds up network processing by about 2 times while enhancing detection robustness from sparse points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171450" marR="0" lvl="0" indent="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venir Next LT Pro" panose="020B0504020202020204" pitchFamily="34" charset="0"/>
              <a:buChar char="–"/>
              <a:tabLst/>
              <a:defRPr/>
            </a:pP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0A073-F589-B86F-634F-F40D8F8B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978" y="3429000"/>
            <a:ext cx="6581468" cy="2367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C0258C-290D-F5CC-2731-4991294CE72D}"/>
              </a:ext>
            </a:extLst>
          </p:cNvPr>
          <p:cNvSpPr txBox="1"/>
          <p:nvPr/>
        </p:nvSpPr>
        <p:spPr>
          <a:xfrm>
            <a:off x="1118636" y="5823011"/>
            <a:ext cx="10014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(a)(b): Voxel distributions after random sampling for all and nearby voxels, respectively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(c): Voxel distribution after bin-based sampling for all voxels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487301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28081</TotalTime>
  <Words>3029</Words>
  <Application>Microsoft Office PowerPoint</Application>
  <PresentationFormat>Widescreen</PresentationFormat>
  <Paragraphs>330</Paragraphs>
  <Slides>33</Slides>
  <Notes>25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Avenir Next LT Pro</vt:lpstr>
      <vt:lpstr>Calibri</vt:lpstr>
      <vt:lpstr>Calibri Light</vt:lpstr>
      <vt:lpstr>Courier New</vt:lpstr>
      <vt:lpstr>Selawik</vt:lpstr>
      <vt:lpstr>Söhne</vt:lpstr>
      <vt:lpstr>Times New Roman</vt:lpstr>
      <vt:lpstr>Trebuchet MS</vt:lpstr>
      <vt:lpstr>Wingdings</vt:lpstr>
      <vt:lpstr>5_Office Theme</vt:lpstr>
      <vt:lpstr>1_Office Theme</vt:lpstr>
      <vt:lpstr>Virtual Sparse Convolution for Multimodal 3D Object Detection  Hai Wu, Chenglu Wen, Shaoshuai Shi, Xin Li, Cheng Wang CVPR 2023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ANAND</dc:creator>
  <cp:lastModifiedBy>Deepak Thirukkumaran</cp:lastModifiedBy>
  <cp:revision>309</cp:revision>
  <dcterms:created xsi:type="dcterms:W3CDTF">2023-03-07T05:25:17Z</dcterms:created>
  <dcterms:modified xsi:type="dcterms:W3CDTF">2025-07-12T04:49:23Z</dcterms:modified>
</cp:coreProperties>
</file>